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2" r:id="rId1"/>
  </p:sldMasterIdLst>
  <p:sldIdLst>
    <p:sldId id="256" r:id="rId2"/>
    <p:sldId id="269" r:id="rId3"/>
    <p:sldId id="265" r:id="rId4"/>
    <p:sldId id="267" r:id="rId5"/>
    <p:sldId id="264" r:id="rId6"/>
    <p:sldId id="275" r:id="rId7"/>
    <p:sldId id="284" r:id="rId8"/>
    <p:sldId id="277" r:id="rId9"/>
    <p:sldId id="282" r:id="rId10"/>
    <p:sldId id="276" r:id="rId11"/>
    <p:sldId id="278" r:id="rId12"/>
    <p:sldId id="286" r:id="rId13"/>
    <p:sldId id="287" r:id="rId14"/>
    <p:sldId id="266" r:id="rId15"/>
    <p:sldId id="279" r:id="rId16"/>
    <p:sldId id="280" r:id="rId17"/>
    <p:sldId id="271" r:id="rId18"/>
    <p:sldId id="272" r:id="rId19"/>
    <p:sldId id="273" r:id="rId20"/>
    <p:sldId id="283" r:id="rId21"/>
    <p:sldId id="2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7E45-72CD-42E8-B19F-8D3985C8B09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B13E-B812-4A86-ABB9-A8C8DDE571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23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7E45-72CD-42E8-B19F-8D3985C8B09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B13E-B812-4A86-ABB9-A8C8DDE5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9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7E45-72CD-42E8-B19F-8D3985C8B09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B13E-B812-4A86-ABB9-A8C8DDE5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9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7E45-72CD-42E8-B19F-8D3985C8B09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B13E-B812-4A86-ABB9-A8C8DDE5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2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7E45-72CD-42E8-B19F-8D3985C8B09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B13E-B812-4A86-ABB9-A8C8DDE571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49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7E45-72CD-42E8-B19F-8D3985C8B09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B13E-B812-4A86-ABB9-A8C8DDE5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4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7E45-72CD-42E8-B19F-8D3985C8B09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B13E-B812-4A86-ABB9-A8C8DDE5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4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7E45-72CD-42E8-B19F-8D3985C8B09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B13E-B812-4A86-ABB9-A8C8DDE5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7E45-72CD-42E8-B19F-8D3985C8B09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B13E-B812-4A86-ABB9-A8C8DDE5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9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F867E45-72CD-42E8-B19F-8D3985C8B09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63B13E-B812-4A86-ABB9-A8C8DDE5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6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7E45-72CD-42E8-B19F-8D3985C8B09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B13E-B812-4A86-ABB9-A8C8DDE5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5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F867E45-72CD-42E8-B19F-8D3985C8B09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463B13E-B812-4A86-ABB9-A8C8DDE571F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6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4041" y="1122362"/>
            <a:ext cx="9633959" cy="3050393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เจ้าของธุรกิจ </a:t>
            </a:r>
            <a:br>
              <a:rPr lang="th-TH" dirty="0" smtClean="0"/>
            </a:br>
            <a:r>
              <a:rPr lang="th-TH" dirty="0" smtClean="0"/>
              <a:t>มีหน้าที่ต้องปิดบัญชีและยื่นงบการเงิน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9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614" y="247830"/>
            <a:ext cx="9965672" cy="1623700"/>
          </a:xfrm>
        </p:spPr>
        <p:txBody>
          <a:bodyPr>
            <a:normAutofit fontScale="90000"/>
          </a:bodyPr>
          <a:lstStyle/>
          <a:p>
            <a:r>
              <a:rPr lang="th-TH" sz="6000" dirty="0" smtClean="0"/>
              <a:t>นำส่ง</a:t>
            </a:r>
            <a:r>
              <a:rPr lang="th-TH" sz="6000" dirty="0"/>
              <a:t>งบการเงิน</a:t>
            </a:r>
            <a:r>
              <a:rPr lang="th-TH" sz="6000" dirty="0" smtClean="0"/>
              <a:t>เมื่อไหร่ และ ส่งให้ใคร</a:t>
            </a:r>
            <a:br>
              <a:rPr lang="th-TH" sz="6000" dirty="0" smtClean="0"/>
            </a:br>
            <a:r>
              <a:rPr lang="th-TH" sz="6000" dirty="0" smtClean="0"/>
              <a:t>(สำหรับห้างหุ้นส่วนจำกัด และ บริษัท จำกัด)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9438" y="2248929"/>
            <a:ext cx="10058400" cy="18674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3200" dirty="0" smtClean="0"/>
              <a:t>นับจากวันปิด 150 วัน เป็นวันส่งงบให้กับกรมสรรพากร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dirty="0" smtClean="0"/>
              <a:t>นับจากวันปิดบัญชี 5 เดือน เป็นวันส่งงบให้กับกรมพัฒนาธุรกิจการค้า</a:t>
            </a: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581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Microsoft Sans Serif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Microsoft Sans Serif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Microsoft Sans Serif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Microsoft Sans Serif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Microsoft Sans Serif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Microsoft Sans Serif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Microsoft Sans Serif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Microsoft Sans Serif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Microsoft Sans Serif" panose="020B0604020202020204" pitchFamily="34" charset="0"/>
              </a:defRPr>
            </a:lvl9pPr>
          </a:lstStyle>
          <a:p>
            <a:pPr eaLnBrk="1" hangingPunct="1">
              <a:defRPr/>
            </a:pPr>
            <a:fld id="{82639054-E4A2-4411-8C21-C68CFF2F3108}" type="slidenum">
              <a:rPr lang="en-US" sz="1000">
                <a:cs typeface="Angsana New" panose="02020603050405020304" pitchFamily="18" charset="-34"/>
              </a:rPr>
              <a:pPr eaLnBrk="1" hangingPunct="1">
                <a:defRPr/>
              </a:pPr>
              <a:t>11</a:t>
            </a:fld>
            <a:endParaRPr lang="th-TH" sz="1000">
              <a:cs typeface="Angsana New" panose="02020603050405020304" pitchFamily="18" charset="-34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821262" y="2072444"/>
            <a:ext cx="889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773236" y="164149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7750174" y="1570052"/>
            <a:ext cx="0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10295478" y="2024871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1773236" y="1712927"/>
            <a:ext cx="2376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429793" y="1012847"/>
            <a:ext cx="26638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รอบระยะเวลาบัญชี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12 เดือน</a:t>
            </a: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5230811" y="1733787"/>
            <a:ext cx="2519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26" name="AutoShape 22"/>
          <p:cNvSpPr>
            <a:spLocks noChangeArrowheads="1"/>
          </p:cNvSpPr>
          <p:nvPr/>
        </p:nvSpPr>
        <p:spPr bwMode="auto">
          <a:xfrm>
            <a:off x="8570714" y="2787400"/>
            <a:ext cx="2449513" cy="1152525"/>
          </a:xfrm>
          <a:prstGeom prst="wedgeRoundRectCallout">
            <a:avLst>
              <a:gd name="adj1" fmla="val -6644"/>
              <a:gd name="adj2" fmla="val -75620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sz="2400"/>
          </a:p>
        </p:txBody>
      </p:sp>
      <p:sp>
        <p:nvSpPr>
          <p:cNvPr id="17427" name="Text Box 23"/>
          <p:cNvSpPr txBox="1">
            <a:spLocks noChangeArrowheads="1"/>
          </p:cNvSpPr>
          <p:nvPr/>
        </p:nvSpPr>
        <p:spPr bwMode="auto">
          <a:xfrm>
            <a:off x="8685212" y="2749374"/>
            <a:ext cx="2305050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th-TH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ภายใน 150 </a:t>
            </a:r>
            <a:r>
              <a:rPr lang="th-TH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วัน  </a:t>
            </a:r>
            <a:r>
              <a:rPr lang="th-TH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ยื่นภาษีนิติบุคคล</a:t>
            </a:r>
            <a:endParaRPr lang="th-TH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th-TH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ภ.ง.ด</a:t>
            </a:r>
            <a:r>
              <a:rPr lang="th-TH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.50,52,55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th-TH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ม 68, 68ทวิ, </a:t>
            </a:r>
            <a:r>
              <a:rPr lang="th-TH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69   </a:t>
            </a:r>
            <a:endParaRPr lang="th-TH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7428" name="Line 24"/>
          <p:cNvSpPr>
            <a:spLocks noChangeShapeType="1"/>
          </p:cNvSpPr>
          <p:nvPr/>
        </p:nvSpPr>
        <p:spPr bwMode="auto">
          <a:xfrm>
            <a:off x="7750174" y="2453404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30" name="Text Box 28"/>
          <p:cNvSpPr txBox="1">
            <a:spLocks noChangeArrowheads="1"/>
          </p:cNvSpPr>
          <p:nvPr/>
        </p:nvSpPr>
        <p:spPr bwMode="auto">
          <a:xfrm>
            <a:off x="7556498" y="186468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endParaRPr lang="th-TH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7431" name="Text Box 29"/>
          <p:cNvSpPr txBox="1">
            <a:spLocks noChangeArrowheads="1"/>
          </p:cNvSpPr>
          <p:nvPr/>
        </p:nvSpPr>
        <p:spPr bwMode="auto">
          <a:xfrm>
            <a:off x="1595435" y="1843844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endParaRPr lang="th-TH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7432" name="Text Box 30"/>
          <p:cNvSpPr txBox="1">
            <a:spLocks noChangeArrowheads="1"/>
          </p:cNvSpPr>
          <p:nvPr/>
        </p:nvSpPr>
        <p:spPr bwMode="auto">
          <a:xfrm>
            <a:off x="10101803" y="2052812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endParaRPr lang="th-TH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8" name="AutoShape 21"/>
          <p:cNvSpPr>
            <a:spLocks noChangeArrowheads="1"/>
          </p:cNvSpPr>
          <p:nvPr/>
        </p:nvSpPr>
        <p:spPr bwMode="auto">
          <a:xfrm>
            <a:off x="774580" y="2823913"/>
            <a:ext cx="2087563" cy="1079500"/>
          </a:xfrm>
          <a:prstGeom prst="wedgeRoundRectCallout">
            <a:avLst>
              <a:gd name="adj1" fmla="val -3005"/>
              <a:gd name="adj2" fmla="val -79704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sz="2400"/>
          </a:p>
        </p:txBody>
      </p:sp>
      <p:sp>
        <p:nvSpPr>
          <p:cNvPr id="2" name="TextBox 1"/>
          <p:cNvSpPr txBox="1"/>
          <p:nvPr/>
        </p:nvSpPr>
        <p:spPr>
          <a:xfrm>
            <a:off x="797930" y="2925036"/>
            <a:ext cx="2064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วันเริ่ม</a:t>
            </a:r>
            <a:r>
              <a:rPr lang="th-TH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รอบ(ระยะเวลา)บัญชี</a:t>
            </a:r>
            <a:endParaRPr lang="th-TH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302625" y="119673"/>
            <a:ext cx="9799178" cy="100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60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กำหนดเวลาในการ</a:t>
            </a:r>
            <a:r>
              <a:rPr lang="th-TH" sz="60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ยื่นงบการเงิน</a:t>
            </a:r>
            <a:endParaRPr lang="th-TH" sz="6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703296" y="5296004"/>
            <a:ext cx="9918632" cy="127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742950" indent="-74295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endParaRPr lang="th-TH" sz="4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4" name="AutoShape 21"/>
          <p:cNvSpPr>
            <a:spLocks noChangeArrowheads="1"/>
          </p:cNvSpPr>
          <p:nvPr/>
        </p:nvSpPr>
        <p:spPr bwMode="auto">
          <a:xfrm>
            <a:off x="6030649" y="2831085"/>
            <a:ext cx="2087563" cy="1079500"/>
          </a:xfrm>
          <a:prstGeom prst="wedgeRoundRectCallout">
            <a:avLst>
              <a:gd name="adj1" fmla="val 31791"/>
              <a:gd name="adj2" fmla="val -86037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6011733" y="2973313"/>
            <a:ext cx="2064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วันสิ้นรอบ</a:t>
            </a:r>
            <a:r>
              <a:rPr lang="th-TH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(ระยะเวลา)บัญชี</a:t>
            </a:r>
            <a:endParaRPr lang="th-TH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7" name="AutoShape 22"/>
          <p:cNvSpPr>
            <a:spLocks noChangeArrowheads="1"/>
          </p:cNvSpPr>
          <p:nvPr/>
        </p:nvSpPr>
        <p:spPr bwMode="auto">
          <a:xfrm>
            <a:off x="8467692" y="4588711"/>
            <a:ext cx="2449513" cy="1152525"/>
          </a:xfrm>
          <a:prstGeom prst="wedgeRoundRectCallout">
            <a:avLst>
              <a:gd name="adj1" fmla="val -5248"/>
              <a:gd name="adj2" fmla="val -102313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None/>
            </a:pPr>
            <a:r>
              <a:rPr lang="th-TH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ภายใน </a:t>
            </a:r>
            <a:r>
              <a:rPr lang="th-TH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5 เดือน  ยื่นงบการเงินให้กรมพัฒนาธุรกิจ</a:t>
            </a:r>
            <a:endParaRPr lang="th-TH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0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Microsoft Sans Serif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Microsoft Sans Serif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Microsoft Sans Serif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Microsoft Sans Serif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Microsoft Sans Serif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Microsoft Sans Serif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Microsoft Sans Serif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Microsoft Sans Serif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Microsoft Sans Serif" panose="020B0604020202020204" pitchFamily="34" charset="0"/>
              </a:defRPr>
            </a:lvl9pPr>
          </a:lstStyle>
          <a:p>
            <a:pPr eaLnBrk="1" hangingPunct="1">
              <a:defRPr/>
            </a:pPr>
            <a:fld id="{82639054-E4A2-4411-8C21-C68CFF2F3108}" type="slidenum">
              <a:rPr lang="en-US" sz="1000">
                <a:cs typeface="Angsana New" panose="02020603050405020304" pitchFamily="18" charset="-34"/>
              </a:rPr>
              <a:pPr eaLnBrk="1" hangingPunct="1">
                <a:defRPr/>
              </a:pPr>
              <a:t>12</a:t>
            </a:fld>
            <a:endParaRPr lang="th-TH" sz="1000">
              <a:cs typeface="Angsana New" panose="02020603050405020304" pitchFamily="18" charset="-34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821262" y="2072444"/>
            <a:ext cx="889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773236" y="164149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7750174" y="1570052"/>
            <a:ext cx="0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10295478" y="2024871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1773236" y="1712927"/>
            <a:ext cx="2376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359150" y="1065228"/>
            <a:ext cx="26638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รอบระยะเวลาบัญชี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12 เดือน</a:t>
            </a: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5230811" y="1733787"/>
            <a:ext cx="2519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26" name="AutoShape 22"/>
          <p:cNvSpPr>
            <a:spLocks noChangeArrowheads="1"/>
          </p:cNvSpPr>
          <p:nvPr/>
        </p:nvSpPr>
        <p:spPr bwMode="auto">
          <a:xfrm>
            <a:off x="8570714" y="2787400"/>
            <a:ext cx="2449513" cy="1152525"/>
          </a:xfrm>
          <a:prstGeom prst="wedgeRoundRectCallout">
            <a:avLst>
              <a:gd name="adj1" fmla="val -6644"/>
              <a:gd name="adj2" fmla="val -75620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sz="2400"/>
          </a:p>
        </p:txBody>
      </p:sp>
      <p:sp>
        <p:nvSpPr>
          <p:cNvPr id="17427" name="Text Box 23"/>
          <p:cNvSpPr txBox="1">
            <a:spLocks noChangeArrowheads="1"/>
          </p:cNvSpPr>
          <p:nvPr/>
        </p:nvSpPr>
        <p:spPr bwMode="auto">
          <a:xfrm>
            <a:off x="8685212" y="2749374"/>
            <a:ext cx="2305050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th-TH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ภายใน 150 </a:t>
            </a:r>
            <a:r>
              <a:rPr lang="th-TH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วัน  </a:t>
            </a:r>
            <a:r>
              <a:rPr lang="th-TH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ยื่นภาษีนิติบุคคล</a:t>
            </a:r>
            <a:endParaRPr lang="th-TH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th-TH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ภ.ง.ด</a:t>
            </a:r>
            <a:r>
              <a:rPr lang="th-TH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.50,52,55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th-TH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ม 68, 68ทวิ, </a:t>
            </a:r>
            <a:r>
              <a:rPr lang="th-TH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69   </a:t>
            </a:r>
            <a:endParaRPr lang="th-TH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7428" name="Line 24"/>
          <p:cNvSpPr>
            <a:spLocks noChangeShapeType="1"/>
          </p:cNvSpPr>
          <p:nvPr/>
        </p:nvSpPr>
        <p:spPr bwMode="auto">
          <a:xfrm>
            <a:off x="7750174" y="2453404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30" name="Text Box 28"/>
          <p:cNvSpPr txBox="1">
            <a:spLocks noChangeArrowheads="1"/>
          </p:cNvSpPr>
          <p:nvPr/>
        </p:nvSpPr>
        <p:spPr bwMode="auto">
          <a:xfrm>
            <a:off x="7556498" y="186468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endParaRPr lang="th-TH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7431" name="Text Box 29"/>
          <p:cNvSpPr txBox="1">
            <a:spLocks noChangeArrowheads="1"/>
          </p:cNvSpPr>
          <p:nvPr/>
        </p:nvSpPr>
        <p:spPr bwMode="auto">
          <a:xfrm>
            <a:off x="1595435" y="1843844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endParaRPr lang="th-TH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7432" name="Text Box 30"/>
          <p:cNvSpPr txBox="1">
            <a:spLocks noChangeArrowheads="1"/>
          </p:cNvSpPr>
          <p:nvPr/>
        </p:nvSpPr>
        <p:spPr bwMode="auto">
          <a:xfrm>
            <a:off x="10101803" y="2052812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endParaRPr lang="th-TH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8" name="AutoShape 21"/>
          <p:cNvSpPr>
            <a:spLocks noChangeArrowheads="1"/>
          </p:cNvSpPr>
          <p:nvPr/>
        </p:nvSpPr>
        <p:spPr bwMode="auto">
          <a:xfrm>
            <a:off x="774580" y="2823913"/>
            <a:ext cx="2087563" cy="1079500"/>
          </a:xfrm>
          <a:prstGeom prst="wedgeRoundRectCallout">
            <a:avLst>
              <a:gd name="adj1" fmla="val -3005"/>
              <a:gd name="adj2" fmla="val -79704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sz="2400"/>
          </a:p>
        </p:txBody>
      </p:sp>
      <p:sp>
        <p:nvSpPr>
          <p:cNvPr id="2" name="TextBox 1"/>
          <p:cNvSpPr txBox="1"/>
          <p:nvPr/>
        </p:nvSpPr>
        <p:spPr>
          <a:xfrm>
            <a:off x="797930" y="2925036"/>
            <a:ext cx="2064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วันเริ่ม</a:t>
            </a:r>
            <a:r>
              <a:rPr lang="th-TH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รอบ(ระยะเวลา)บัญชี</a:t>
            </a:r>
            <a:endParaRPr lang="th-TH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703296" y="5296004"/>
            <a:ext cx="9918632" cy="127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742950" indent="-74295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endParaRPr lang="th-TH" sz="4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4" name="AutoShape 21"/>
          <p:cNvSpPr>
            <a:spLocks noChangeArrowheads="1"/>
          </p:cNvSpPr>
          <p:nvPr/>
        </p:nvSpPr>
        <p:spPr bwMode="auto">
          <a:xfrm>
            <a:off x="6030649" y="2831085"/>
            <a:ext cx="2087563" cy="1079500"/>
          </a:xfrm>
          <a:prstGeom prst="wedgeRoundRectCallout">
            <a:avLst>
              <a:gd name="adj1" fmla="val 31791"/>
              <a:gd name="adj2" fmla="val -86037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6011733" y="2973313"/>
            <a:ext cx="2064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วันสิ้นรอบ</a:t>
            </a:r>
            <a:r>
              <a:rPr lang="th-TH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(ระยะเวลา)บัญชี</a:t>
            </a:r>
            <a:endParaRPr lang="th-TH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7" name="AutoShape 22"/>
          <p:cNvSpPr>
            <a:spLocks noChangeArrowheads="1"/>
          </p:cNvSpPr>
          <p:nvPr/>
        </p:nvSpPr>
        <p:spPr bwMode="auto">
          <a:xfrm>
            <a:off x="8467692" y="4588711"/>
            <a:ext cx="2449513" cy="1152525"/>
          </a:xfrm>
          <a:prstGeom prst="wedgeRoundRectCallout">
            <a:avLst>
              <a:gd name="adj1" fmla="val -5248"/>
              <a:gd name="adj2" fmla="val -102313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None/>
            </a:pPr>
            <a:r>
              <a:rPr lang="th-TH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ภายใน </a:t>
            </a:r>
            <a:r>
              <a:rPr lang="th-TH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5 เดือน  ยื่นงบการเงินให้กรมพัฒนาธุรกิจ</a:t>
            </a:r>
            <a:endParaRPr lang="th-TH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93732" y="1171577"/>
            <a:ext cx="1487347" cy="1476662"/>
          </a:xfrm>
          <a:prstGeom prst="wedgeEllipseCallout">
            <a:avLst>
              <a:gd name="adj1" fmla="val 63440"/>
              <a:gd name="adj2" fmla="val 881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จดทะเบียนบริษัท วันที่ </a:t>
            </a:r>
          </a:p>
          <a:p>
            <a:pPr algn="ctr"/>
            <a:r>
              <a:rPr lang="th-TH" b="1" dirty="0" smtClean="0">
                <a:solidFill>
                  <a:schemeClr val="tx1"/>
                </a:solidFill>
              </a:rPr>
              <a:t>3 </a:t>
            </a:r>
            <a:r>
              <a:rPr lang="th-TH" b="1" dirty="0">
                <a:solidFill>
                  <a:schemeClr val="tx1"/>
                </a:solidFill>
              </a:rPr>
              <a:t>เมษายน 2556</a:t>
            </a:r>
          </a:p>
        </p:txBody>
      </p:sp>
      <p:sp>
        <p:nvSpPr>
          <p:cNvPr id="29" name="Oval Callout 28"/>
          <p:cNvSpPr/>
          <p:nvPr/>
        </p:nvSpPr>
        <p:spPr>
          <a:xfrm>
            <a:off x="6162570" y="4231322"/>
            <a:ext cx="1643683" cy="1476662"/>
          </a:xfrm>
          <a:prstGeom prst="wedgeEllipseCallout">
            <a:avLst>
              <a:gd name="adj1" fmla="val 48502"/>
              <a:gd name="adj2" fmla="val -19373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</a:rPr>
              <a:t>กำหนดเป็น 31 ธันวาคม 2556</a:t>
            </a:r>
            <a:endParaRPr lang="th-TH" sz="2400" b="1" dirty="0">
              <a:solidFill>
                <a:schemeClr val="tx1"/>
              </a:solidFill>
            </a:endParaRPr>
          </a:p>
        </p:txBody>
      </p:sp>
      <p:sp>
        <p:nvSpPr>
          <p:cNvPr id="32" name="Oval Callout 31"/>
          <p:cNvSpPr/>
          <p:nvPr/>
        </p:nvSpPr>
        <p:spPr>
          <a:xfrm>
            <a:off x="10126578" y="271389"/>
            <a:ext cx="1592348" cy="1476662"/>
          </a:xfrm>
          <a:prstGeom prst="wedgeEllipseCallout">
            <a:avLst>
              <a:gd name="adj1" fmla="val -39407"/>
              <a:gd name="adj2" fmla="val 8578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ยื่นงบการเงินกรมสรรพากรภายใน 30 </a:t>
            </a:r>
            <a:r>
              <a:rPr lang="th-TH" b="1" dirty="0" err="1" smtClean="0">
                <a:solidFill>
                  <a:schemeClr val="tx1"/>
                </a:solidFill>
              </a:rPr>
              <a:t>พค</a:t>
            </a:r>
            <a:r>
              <a:rPr lang="th-TH" b="1" dirty="0" smtClean="0">
                <a:solidFill>
                  <a:schemeClr val="tx1"/>
                </a:solidFill>
              </a:rPr>
              <a:t> 2557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10614897" y="1863059"/>
            <a:ext cx="1592348" cy="1476662"/>
          </a:xfrm>
          <a:prstGeom prst="wedgeEllipseCallout">
            <a:avLst>
              <a:gd name="adj1" fmla="val -71608"/>
              <a:gd name="adj2" fmla="val -2301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ยื่นงบการเงินกรมพัฒนาฯภายใน 31</a:t>
            </a:r>
            <a:r>
              <a:rPr lang="th-TH" b="1" dirty="0" err="1" smtClean="0">
                <a:solidFill>
                  <a:schemeClr val="tx1"/>
                </a:solidFill>
              </a:rPr>
              <a:t>พค</a:t>
            </a:r>
            <a:r>
              <a:rPr lang="th-TH" b="1" dirty="0" smtClean="0">
                <a:solidFill>
                  <a:schemeClr val="tx1"/>
                </a:solidFill>
              </a:rPr>
              <a:t> 2557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302625" y="119673"/>
            <a:ext cx="9799178" cy="100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60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กำหนดเวลาในการ</a:t>
            </a:r>
            <a:r>
              <a:rPr lang="th-TH" sz="60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ยื่นงบการเงิน</a:t>
            </a:r>
            <a:endParaRPr lang="th-TH" sz="6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932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Microsoft Sans Serif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Microsoft Sans Serif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Microsoft Sans Serif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Microsoft Sans Serif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Microsoft Sans Serif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Microsoft Sans Serif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Microsoft Sans Serif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Microsoft Sans Serif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Microsoft Sans Serif" panose="020B0604020202020204" pitchFamily="34" charset="0"/>
              </a:defRPr>
            </a:lvl9pPr>
          </a:lstStyle>
          <a:p>
            <a:pPr eaLnBrk="1" hangingPunct="1">
              <a:defRPr/>
            </a:pPr>
            <a:fld id="{82639054-E4A2-4411-8C21-C68CFF2F3108}" type="slidenum">
              <a:rPr lang="en-US" sz="1000">
                <a:cs typeface="Angsana New" panose="02020603050405020304" pitchFamily="18" charset="-34"/>
              </a:rPr>
              <a:pPr eaLnBrk="1" hangingPunct="1">
                <a:defRPr/>
              </a:pPr>
              <a:t>13</a:t>
            </a:fld>
            <a:endParaRPr lang="th-TH" sz="1000">
              <a:cs typeface="Angsana New" panose="02020603050405020304" pitchFamily="18" charset="-34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821262" y="2072444"/>
            <a:ext cx="889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773236" y="164149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7750174" y="1570052"/>
            <a:ext cx="0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10295478" y="2024871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1773236" y="1712927"/>
            <a:ext cx="2376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359150" y="1065228"/>
            <a:ext cx="26638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รอบระยะเวลาบัญชี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12 เดือน</a:t>
            </a: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5230811" y="1733787"/>
            <a:ext cx="2519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26" name="AutoShape 22"/>
          <p:cNvSpPr>
            <a:spLocks noChangeArrowheads="1"/>
          </p:cNvSpPr>
          <p:nvPr/>
        </p:nvSpPr>
        <p:spPr bwMode="auto">
          <a:xfrm>
            <a:off x="8570714" y="2787400"/>
            <a:ext cx="2449513" cy="1152525"/>
          </a:xfrm>
          <a:prstGeom prst="wedgeRoundRectCallout">
            <a:avLst>
              <a:gd name="adj1" fmla="val -6644"/>
              <a:gd name="adj2" fmla="val -75620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sz="2400"/>
          </a:p>
        </p:txBody>
      </p:sp>
      <p:sp>
        <p:nvSpPr>
          <p:cNvPr id="17427" name="Text Box 23"/>
          <p:cNvSpPr txBox="1">
            <a:spLocks noChangeArrowheads="1"/>
          </p:cNvSpPr>
          <p:nvPr/>
        </p:nvSpPr>
        <p:spPr bwMode="auto">
          <a:xfrm>
            <a:off x="8685212" y="2749374"/>
            <a:ext cx="2305050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th-TH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ภายใน 150 </a:t>
            </a:r>
            <a:r>
              <a:rPr lang="th-TH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วัน  </a:t>
            </a:r>
            <a:r>
              <a:rPr lang="th-TH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ยื่นภาษีนิติบุคคล</a:t>
            </a:r>
            <a:endParaRPr lang="th-TH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th-TH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ภ.ง.ด</a:t>
            </a:r>
            <a:r>
              <a:rPr lang="th-TH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.50,52,55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th-TH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ม 68, 68ทวิ, </a:t>
            </a:r>
            <a:r>
              <a:rPr lang="th-TH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69   </a:t>
            </a:r>
            <a:endParaRPr lang="th-TH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7428" name="Line 24"/>
          <p:cNvSpPr>
            <a:spLocks noChangeShapeType="1"/>
          </p:cNvSpPr>
          <p:nvPr/>
        </p:nvSpPr>
        <p:spPr bwMode="auto">
          <a:xfrm>
            <a:off x="7750174" y="2453404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430" name="Text Box 28"/>
          <p:cNvSpPr txBox="1">
            <a:spLocks noChangeArrowheads="1"/>
          </p:cNvSpPr>
          <p:nvPr/>
        </p:nvSpPr>
        <p:spPr bwMode="auto">
          <a:xfrm>
            <a:off x="7556498" y="186468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endParaRPr lang="th-TH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7431" name="Text Box 29"/>
          <p:cNvSpPr txBox="1">
            <a:spLocks noChangeArrowheads="1"/>
          </p:cNvSpPr>
          <p:nvPr/>
        </p:nvSpPr>
        <p:spPr bwMode="auto">
          <a:xfrm>
            <a:off x="1595435" y="1843844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endParaRPr lang="th-TH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7432" name="Text Box 30"/>
          <p:cNvSpPr txBox="1">
            <a:spLocks noChangeArrowheads="1"/>
          </p:cNvSpPr>
          <p:nvPr/>
        </p:nvSpPr>
        <p:spPr bwMode="auto">
          <a:xfrm>
            <a:off x="10101803" y="2052812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endParaRPr lang="th-TH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8" name="AutoShape 21"/>
          <p:cNvSpPr>
            <a:spLocks noChangeArrowheads="1"/>
          </p:cNvSpPr>
          <p:nvPr/>
        </p:nvSpPr>
        <p:spPr bwMode="auto">
          <a:xfrm>
            <a:off x="774580" y="2823913"/>
            <a:ext cx="2087563" cy="1079500"/>
          </a:xfrm>
          <a:prstGeom prst="wedgeRoundRectCallout">
            <a:avLst>
              <a:gd name="adj1" fmla="val -3005"/>
              <a:gd name="adj2" fmla="val -79704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sz="2400"/>
          </a:p>
        </p:txBody>
      </p:sp>
      <p:sp>
        <p:nvSpPr>
          <p:cNvPr id="2" name="TextBox 1"/>
          <p:cNvSpPr txBox="1"/>
          <p:nvPr/>
        </p:nvSpPr>
        <p:spPr>
          <a:xfrm>
            <a:off x="797930" y="2925036"/>
            <a:ext cx="2064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วันเริ่ม</a:t>
            </a:r>
            <a:r>
              <a:rPr lang="th-TH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รอบ(ระยะเวลา)บัญชี</a:t>
            </a:r>
            <a:endParaRPr lang="th-TH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703296" y="5296004"/>
            <a:ext cx="9918632" cy="127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742950" indent="-74295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endParaRPr lang="th-TH" sz="4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4" name="AutoShape 21"/>
          <p:cNvSpPr>
            <a:spLocks noChangeArrowheads="1"/>
          </p:cNvSpPr>
          <p:nvPr/>
        </p:nvSpPr>
        <p:spPr bwMode="auto">
          <a:xfrm>
            <a:off x="6030649" y="2831085"/>
            <a:ext cx="2087563" cy="1079500"/>
          </a:xfrm>
          <a:prstGeom prst="wedgeRoundRectCallout">
            <a:avLst>
              <a:gd name="adj1" fmla="val 31791"/>
              <a:gd name="adj2" fmla="val -86037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6011733" y="2973313"/>
            <a:ext cx="2064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วันสิ้นรอบ</a:t>
            </a:r>
            <a:r>
              <a:rPr lang="th-TH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(ระยะเวลา)บัญชี</a:t>
            </a:r>
            <a:endParaRPr lang="th-TH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7" name="AutoShape 22"/>
          <p:cNvSpPr>
            <a:spLocks noChangeArrowheads="1"/>
          </p:cNvSpPr>
          <p:nvPr/>
        </p:nvSpPr>
        <p:spPr bwMode="auto">
          <a:xfrm>
            <a:off x="8467692" y="4588711"/>
            <a:ext cx="2449513" cy="1152525"/>
          </a:xfrm>
          <a:prstGeom prst="wedgeRoundRectCallout">
            <a:avLst>
              <a:gd name="adj1" fmla="val -5248"/>
              <a:gd name="adj2" fmla="val -102313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None/>
            </a:pPr>
            <a:r>
              <a:rPr lang="th-TH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ภายใน </a:t>
            </a:r>
            <a:r>
              <a:rPr lang="th-TH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5 เดือน  ยื่นงบการเงินให้กรมพัฒนาธุรกิจ</a:t>
            </a:r>
            <a:endParaRPr lang="th-TH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93732" y="1171577"/>
            <a:ext cx="1487347" cy="1476662"/>
          </a:xfrm>
          <a:prstGeom prst="wedgeEllipseCallout">
            <a:avLst>
              <a:gd name="adj1" fmla="val 63440"/>
              <a:gd name="adj2" fmla="val 881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จดทะเบียนบริษัท วันที่ </a:t>
            </a:r>
          </a:p>
          <a:p>
            <a:pPr algn="ctr"/>
            <a:r>
              <a:rPr lang="th-TH" b="1" dirty="0" smtClean="0">
                <a:solidFill>
                  <a:schemeClr val="tx1"/>
                </a:solidFill>
              </a:rPr>
              <a:t>3 </a:t>
            </a:r>
            <a:r>
              <a:rPr lang="th-TH" b="1" dirty="0">
                <a:solidFill>
                  <a:schemeClr val="tx1"/>
                </a:solidFill>
              </a:rPr>
              <a:t>เมษายน 2556</a:t>
            </a:r>
          </a:p>
        </p:txBody>
      </p:sp>
      <p:sp>
        <p:nvSpPr>
          <p:cNvPr id="29" name="Oval Callout 28"/>
          <p:cNvSpPr/>
          <p:nvPr/>
        </p:nvSpPr>
        <p:spPr>
          <a:xfrm>
            <a:off x="6162570" y="4231322"/>
            <a:ext cx="1643683" cy="1476662"/>
          </a:xfrm>
          <a:prstGeom prst="wedgeEllipseCallout">
            <a:avLst>
              <a:gd name="adj1" fmla="val 48502"/>
              <a:gd name="adj2" fmla="val -19373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</a:rPr>
              <a:t>กำหนดเป็น 31 มีนาคม 2557</a:t>
            </a:r>
            <a:endParaRPr lang="th-TH" sz="2400" b="1" dirty="0">
              <a:solidFill>
                <a:schemeClr val="tx1"/>
              </a:solidFill>
            </a:endParaRPr>
          </a:p>
        </p:txBody>
      </p:sp>
      <p:sp>
        <p:nvSpPr>
          <p:cNvPr id="32" name="Oval Callout 31"/>
          <p:cNvSpPr/>
          <p:nvPr/>
        </p:nvSpPr>
        <p:spPr>
          <a:xfrm>
            <a:off x="10126578" y="271389"/>
            <a:ext cx="1592348" cy="1476662"/>
          </a:xfrm>
          <a:prstGeom prst="wedgeEllipseCallout">
            <a:avLst>
              <a:gd name="adj1" fmla="val -39407"/>
              <a:gd name="adj2" fmla="val 8578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ยื่นงบการเงินกรมสรรพากรภายใน 28 </a:t>
            </a:r>
            <a:r>
              <a:rPr lang="th-TH" b="1" dirty="0" err="1">
                <a:solidFill>
                  <a:schemeClr val="tx1"/>
                </a:solidFill>
              </a:rPr>
              <a:t>ส</a:t>
            </a:r>
            <a:r>
              <a:rPr lang="th-TH" b="1" dirty="0" err="1" smtClean="0">
                <a:solidFill>
                  <a:schemeClr val="tx1"/>
                </a:solidFill>
              </a:rPr>
              <a:t>ค</a:t>
            </a:r>
            <a:r>
              <a:rPr lang="th-TH" b="1" dirty="0" smtClean="0">
                <a:solidFill>
                  <a:schemeClr val="tx1"/>
                </a:solidFill>
              </a:rPr>
              <a:t> 2557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10614897" y="1863059"/>
            <a:ext cx="1592348" cy="1476662"/>
          </a:xfrm>
          <a:prstGeom prst="wedgeEllipseCallout">
            <a:avLst>
              <a:gd name="adj1" fmla="val -71608"/>
              <a:gd name="adj2" fmla="val -2301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ยื่นงบการเงินกรมพัฒนาฯภายใน 31</a:t>
            </a:r>
            <a:r>
              <a:rPr lang="th-TH" b="1" dirty="0" err="1" smtClean="0">
                <a:solidFill>
                  <a:schemeClr val="tx1"/>
                </a:solidFill>
              </a:rPr>
              <a:t>สค</a:t>
            </a:r>
            <a:r>
              <a:rPr lang="th-TH" b="1" dirty="0" smtClean="0">
                <a:solidFill>
                  <a:schemeClr val="tx1"/>
                </a:solidFill>
              </a:rPr>
              <a:t> 2557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302625" y="119673"/>
            <a:ext cx="9799178" cy="100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60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กำหนดเวลาในการ</a:t>
            </a:r>
            <a:r>
              <a:rPr lang="th-TH" sz="60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ยื่นงบการเงิน</a:t>
            </a:r>
            <a:endParaRPr lang="th-TH" sz="6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572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49936" y="1318931"/>
            <a:ext cx="10058400" cy="4406751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หน่วยงานต่างๆ ไม่ว่าจะเป็นราชการ ธนาคาร หรือ อื่นๆ จะเชื่อถือว่างบการเงินถูกต้อง และภาษีที่นำส่งจากกำไรขาดทุนตามงบการเงินถูกต้อง ก็ต่อเมื่องบการเงินนั้นมีการตรวจสอบโดยผู้มีความรู้ทางด้านบัญชี ซึ่งได้รับใบอนุญาตจากสภาวิชาชีพบัญชีในพระบรมราชูปถัมภ์ ซึ่งแต่เดิมผู้ออกใบอนุญาตนี้คือกรมบัญชีกลาง กระทรวงพาณิชย์  เรียกว่า “</a:t>
            </a:r>
            <a:r>
              <a:rPr lang="th-TH" sz="3600" u="sng" dirty="0" smtClean="0"/>
              <a:t>ผู้สอบบัญชี</a:t>
            </a:r>
            <a:r>
              <a:rPr lang="th-TH" sz="3600" dirty="0" smtClean="0"/>
              <a:t>”</a:t>
            </a:r>
          </a:p>
          <a:p>
            <a:r>
              <a:rPr lang="th-TH" sz="3600" dirty="0" smtClean="0"/>
              <a:t>ตาม </a:t>
            </a:r>
            <a:r>
              <a:rPr lang="th-TH" sz="3600" dirty="0" err="1" smtClean="0"/>
              <a:t>พรบ</a:t>
            </a:r>
            <a:r>
              <a:rPr lang="th-TH" sz="3600" dirty="0" smtClean="0"/>
              <a:t> การบัญชี 2543 กำหนดให้งบการ</a:t>
            </a:r>
            <a:r>
              <a:rPr lang="th-TH" sz="3600" dirty="0"/>
              <a:t>เงินต้องได้รับการตรวจสอบและแสดงความเห็นโดยผู้สอบบัญชีรับอนุญาต 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46490" y="358923"/>
            <a:ext cx="10058400" cy="711230"/>
          </a:xfrm>
        </p:spPr>
        <p:txBody>
          <a:bodyPr>
            <a:normAutofit fontScale="90000"/>
          </a:bodyPr>
          <a:lstStyle/>
          <a:p>
            <a:r>
              <a:rPr lang="th-TH" sz="4800" b="1" dirty="0" smtClean="0"/>
              <a:t>งบการเงินจะต้องผ่านการตรวจสอบโดยผู้สอบบัญชี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79577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49936" y="1318931"/>
            <a:ext cx="10058400" cy="4424363"/>
          </a:xfrm>
        </p:spPr>
        <p:txBody>
          <a:bodyPr>
            <a:normAutofit/>
          </a:bodyPr>
          <a:lstStyle/>
          <a:p>
            <a:r>
              <a:rPr lang="th-TH" sz="3200" dirty="0" smtClean="0"/>
              <a:t>เว้น</a:t>
            </a:r>
            <a:r>
              <a:rPr lang="th-TH" sz="3200" dirty="0" err="1"/>
              <a:t>แต่งบ</a:t>
            </a:r>
            <a:r>
              <a:rPr lang="th-TH" sz="3200" dirty="0"/>
              <a:t>การเงินของผู้มีหน้าที่จัดทำบัญชีซึ่งเป็นห้างหุ้นส่วนจดทะเบียนที่จัดตั้งขึ้นตามกฎหมายไทยที่มีทุนจดทะเบียนไม่เกิน 5 ล้านบาท สินทรัพย์ ไม่เกิน 30 ล้านบาท และ มีรายได้ไม่เกิน 30 ล้านบาท รายการหนึ่งรายการใดหรือทุกรายการ </a:t>
            </a:r>
            <a:endParaRPr lang="th-TH" sz="3200" dirty="0" smtClean="0"/>
          </a:p>
          <a:p>
            <a:r>
              <a:rPr lang="th-TH" sz="3200" dirty="0" smtClean="0"/>
              <a:t>อย่างไรก็ตาม หากในรอบระยะเวลาบัญชีปีใดห้างหุ้นส่วนนิติบุคคล</a:t>
            </a:r>
            <a:r>
              <a:rPr lang="th-TH" sz="3200" dirty="0"/>
              <a:t>ดังกล่าวมีทุนจด</a:t>
            </a:r>
            <a:r>
              <a:rPr lang="th-TH" sz="3200" dirty="0" smtClean="0"/>
              <a:t>ทะเบียนเกิน </a:t>
            </a:r>
            <a:r>
              <a:rPr lang="th-TH" sz="3200" dirty="0"/>
              <a:t>5 ล้านบาท </a:t>
            </a:r>
            <a:r>
              <a:rPr lang="th-TH" sz="3200" dirty="0" smtClean="0"/>
              <a:t>สินทรัพย์เกิน </a:t>
            </a:r>
            <a:r>
              <a:rPr lang="th-TH" sz="3200" dirty="0"/>
              <a:t>30 ล้านบาท และ มี</a:t>
            </a:r>
            <a:r>
              <a:rPr lang="th-TH" sz="3200" dirty="0" smtClean="0"/>
              <a:t>รายได้เกิน </a:t>
            </a:r>
            <a:r>
              <a:rPr lang="th-TH" sz="3200" dirty="0"/>
              <a:t>30 ล้านบาท </a:t>
            </a:r>
            <a:r>
              <a:rPr lang="th-TH" sz="3200" dirty="0" smtClean="0"/>
              <a:t>ต้องใช้ผู้สอบบัญชีรับอนุญาตตรวจสอบและรับรองบัญชี เช่นเดียวกับบริษัท หรือ ห้างหุ้นส่วนนิติบุคคลทั่วไป</a:t>
            </a:r>
            <a:endParaRPr lang="th-TH" sz="3200" dirty="0"/>
          </a:p>
          <a:p>
            <a:endParaRPr lang="th-TH" sz="3200" dirty="0"/>
          </a:p>
          <a:p>
            <a:endParaRPr lang="th-TH" sz="3200" dirty="0" smtClean="0"/>
          </a:p>
          <a:p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46490" y="358923"/>
            <a:ext cx="10058400" cy="711230"/>
          </a:xfrm>
        </p:spPr>
        <p:txBody>
          <a:bodyPr>
            <a:normAutofit fontScale="90000"/>
          </a:bodyPr>
          <a:lstStyle/>
          <a:p>
            <a:r>
              <a:rPr lang="th-TH" sz="4800" dirty="0" smtClean="0"/>
              <a:t>งบการเงินจะต้องผ่านการตรวจสอบโดยผู้สอบบัญชี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3805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49936" y="1318931"/>
            <a:ext cx="10058400" cy="4424363"/>
          </a:xfrm>
        </p:spPr>
        <p:txBody>
          <a:bodyPr>
            <a:normAutofit/>
          </a:bodyPr>
          <a:lstStyle/>
          <a:p>
            <a:r>
              <a:rPr lang="th-TH" sz="3200" dirty="0" smtClean="0"/>
              <a:t>แต่เพื่อประโยชน์ในการจัดเก็บภาษีอากร ทางด้านกรมสรรพากรยังกำหนดให้งบการเงินที่ต้องยื่นต่อกรมสรรพากร ยังต้องได้รับการตรวจสอบและรับรองบัญชีจากผู้สอบบัญชี หรือ ผู้สอบบัญชีภาษีอากร</a:t>
            </a:r>
          </a:p>
          <a:p>
            <a:r>
              <a:rPr lang="th-TH" sz="3200" dirty="0" smtClean="0"/>
              <a:t>สรุปคือ ทุกนิติบุคคลจะต้องให้งบการเงินได้รับการตรวจสอบและรับรองบัญชี </a:t>
            </a:r>
            <a:endParaRPr lang="th-TH" sz="3200" dirty="0"/>
          </a:p>
          <a:p>
            <a:endParaRPr lang="th-TH" sz="3200" dirty="0"/>
          </a:p>
          <a:p>
            <a:endParaRPr lang="th-TH" sz="3200" dirty="0" smtClean="0"/>
          </a:p>
          <a:p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46490" y="358923"/>
            <a:ext cx="10058400" cy="711230"/>
          </a:xfrm>
        </p:spPr>
        <p:txBody>
          <a:bodyPr>
            <a:normAutofit fontScale="90000"/>
          </a:bodyPr>
          <a:lstStyle/>
          <a:p>
            <a:r>
              <a:rPr lang="th-TH" sz="4800" dirty="0" smtClean="0"/>
              <a:t>งบการเงินจะต้องผ่านการตรวจสอบโดยผู้สอบบัญชี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1886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51920" y="544379"/>
            <a:ext cx="10058400" cy="889000"/>
          </a:xfrm>
        </p:spPr>
        <p:txBody>
          <a:bodyPr>
            <a:normAutofit/>
          </a:bodyPr>
          <a:lstStyle/>
          <a:p>
            <a:pPr algn="ctr"/>
            <a:r>
              <a:rPr lang="th-TH" sz="4800" dirty="0"/>
              <a:t>ตารางอัตรา</a:t>
            </a:r>
            <a:r>
              <a:rPr lang="th-TH" sz="4800" dirty="0" smtClean="0"/>
              <a:t>ค่าปรับกรมพัฒนาธุรกิจการค้า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133600" y="1635125"/>
            <a:ext cx="10058400" cy="585788"/>
          </a:xfrm>
        </p:spPr>
        <p:txBody>
          <a:bodyPr>
            <a:normAutofit/>
          </a:bodyPr>
          <a:lstStyle/>
          <a:p>
            <a:r>
              <a:rPr lang="th-TH" sz="3200" dirty="0"/>
              <a:t>1.   อัตราค่าปรับกรณียื่นงบการเงินล่าช้าไม่เกิน    2    เดือน</a:t>
            </a:r>
            <a:endParaRPr lang="th-TH" sz="3200" dirty="0" smtClean="0"/>
          </a:p>
          <a:p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7965" t="36325" r="27380" b="37545"/>
          <a:stretch/>
        </p:blipFill>
        <p:spPr>
          <a:xfrm>
            <a:off x="2297915" y="2290583"/>
            <a:ext cx="8166410" cy="26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1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92665" y="501650"/>
            <a:ext cx="10058400" cy="889000"/>
          </a:xfrm>
        </p:spPr>
        <p:txBody>
          <a:bodyPr>
            <a:normAutofit/>
          </a:bodyPr>
          <a:lstStyle/>
          <a:p>
            <a:pPr algn="ctr"/>
            <a:r>
              <a:rPr lang="th-TH" sz="4800" dirty="0"/>
              <a:t>ตารางอัตรา</a:t>
            </a:r>
            <a:r>
              <a:rPr lang="th-TH" dirty="0"/>
              <a:t>ค่าปรับกรมพัฒนาธุรกิจการค้า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76874" y="1274034"/>
            <a:ext cx="10412413" cy="785813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2"/>
            </a:pPr>
            <a:r>
              <a:rPr lang="th-TH" sz="3200" b="1" dirty="0" smtClean="0"/>
              <a:t>อัตรา</a:t>
            </a:r>
            <a:r>
              <a:rPr lang="th-TH" sz="3200" b="1" dirty="0"/>
              <a:t>ค่าปรับกรณียื่นงบการเงินล่าช้าเกิน</a:t>
            </a:r>
            <a:r>
              <a:rPr lang="th-TH" sz="3200" b="1" dirty="0" smtClean="0"/>
              <a:t>กว่า </a:t>
            </a:r>
            <a:r>
              <a:rPr lang="th-TH" sz="3200" b="1" dirty="0"/>
              <a:t>2 </a:t>
            </a:r>
            <a:r>
              <a:rPr lang="th-TH" sz="3200" b="1" dirty="0" smtClean="0"/>
              <a:t>เดือน แต่</a:t>
            </a:r>
            <a:r>
              <a:rPr lang="th-TH" sz="3200" b="1" dirty="0"/>
              <a:t>ไม่</a:t>
            </a:r>
            <a:r>
              <a:rPr lang="th-TH" sz="3200" b="1" dirty="0" smtClean="0"/>
              <a:t>เกิน 4 เดือน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7725" t="24529" r="27324" b="48633"/>
          <a:stretch/>
        </p:blipFill>
        <p:spPr>
          <a:xfrm>
            <a:off x="2039074" y="1998483"/>
            <a:ext cx="8220809" cy="27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1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65376" y="450375"/>
            <a:ext cx="10058400" cy="889000"/>
          </a:xfrm>
        </p:spPr>
        <p:txBody>
          <a:bodyPr>
            <a:normAutofit/>
          </a:bodyPr>
          <a:lstStyle/>
          <a:p>
            <a:pPr algn="ctr"/>
            <a:r>
              <a:rPr lang="th-TH" sz="4800" dirty="0"/>
              <a:t>ตารางอัตรา</a:t>
            </a:r>
            <a:r>
              <a:rPr lang="th-TH" dirty="0"/>
              <a:t>ค่าปรับกรมพัฒนาธุรกิจการค้า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76874" y="1274034"/>
            <a:ext cx="10412413" cy="785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FF0000"/>
                </a:solidFill>
              </a:rPr>
              <a:t>3</a:t>
            </a:r>
            <a:r>
              <a:rPr lang="th-TH" sz="3200" b="1" dirty="0" smtClean="0"/>
              <a:t>. อัตราค่าปรับกรณียื่นงบการเงินล่าช้าเกินกว่า 4 เดือน หรือไม่ยื่นงบการเงิน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012" t="57778" r="27324" b="14786"/>
          <a:stretch/>
        </p:blipFill>
        <p:spPr>
          <a:xfrm>
            <a:off x="2133600" y="1900124"/>
            <a:ext cx="8168054" cy="28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9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2648"/>
          </a:xfrm>
        </p:spPr>
        <p:txBody>
          <a:bodyPr/>
          <a:lstStyle/>
          <a:p>
            <a:r>
              <a:rPr lang="th-TH" dirty="0" err="1" smtClean="0"/>
              <a:t>กฏหมาย</a:t>
            </a:r>
            <a:r>
              <a:rPr lang="th-TH" dirty="0" smtClean="0"/>
              <a:t>ที่เกี่ยวข้องกับการนำส่งงบการเงิน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spc="-50" dirty="0">
                <a:latin typeface="+mj-lt"/>
                <a:ea typeface="+mj-ea"/>
                <a:cs typeface="+mj-cs"/>
              </a:rPr>
              <a:t>พระราชบัญญัติการบัญชี </a:t>
            </a:r>
            <a:r>
              <a:rPr lang="th-TH" sz="4000" spc="-50" dirty="0" err="1">
                <a:latin typeface="+mj-lt"/>
                <a:ea typeface="+mj-ea"/>
                <a:cs typeface="+mj-cs"/>
              </a:rPr>
              <a:t>พศ</a:t>
            </a:r>
            <a:r>
              <a:rPr lang="th-TH" sz="4000" spc="-50" dirty="0">
                <a:latin typeface="+mj-lt"/>
                <a:ea typeface="+mj-ea"/>
                <a:cs typeface="+mj-cs"/>
              </a:rPr>
              <a:t>. </a:t>
            </a:r>
            <a:r>
              <a:rPr lang="en-US" sz="4000" spc="-50" dirty="0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2543</a:t>
            </a:r>
            <a:r>
              <a:rPr lang="en-US" sz="4000" spc="-50" dirty="0">
                <a:latin typeface="+mj-lt"/>
                <a:ea typeface="+mj-ea"/>
                <a:cs typeface="+mj-cs"/>
              </a:rPr>
              <a:t> </a:t>
            </a:r>
            <a:endParaRPr lang="th-TH" sz="4000" spc="-50" dirty="0" smtClean="0">
              <a:latin typeface="+mj-lt"/>
              <a:ea typeface="+mj-ea"/>
              <a:cs typeface="+mj-cs"/>
            </a:endParaRPr>
          </a:p>
          <a:p>
            <a:r>
              <a:rPr lang="th-TH" sz="4000" spc="-50" dirty="0" smtClean="0">
                <a:latin typeface="+mj-lt"/>
                <a:ea typeface="+mj-ea"/>
                <a:cs typeface="+mj-cs"/>
              </a:rPr>
              <a:t>พระราชบัญญัติ</a:t>
            </a:r>
            <a:r>
              <a:rPr lang="th-TH" sz="4000" spc="-50" dirty="0">
                <a:latin typeface="+mj-lt"/>
                <a:ea typeface="+mj-ea"/>
                <a:cs typeface="+mj-cs"/>
              </a:rPr>
              <a:t>สมาคมการค้า พ.ศ.2509 </a:t>
            </a:r>
            <a:endParaRPr lang="th-TH" sz="4000" spc="-50" dirty="0" smtClean="0">
              <a:latin typeface="+mj-lt"/>
              <a:ea typeface="+mj-ea"/>
              <a:cs typeface="+mj-cs"/>
            </a:endParaRPr>
          </a:p>
          <a:p>
            <a:r>
              <a:rPr lang="th-TH" sz="4000" spc="-50" dirty="0" smtClean="0">
                <a:latin typeface="+mj-lt"/>
                <a:ea typeface="+mj-ea"/>
                <a:cs typeface="+mj-cs"/>
              </a:rPr>
              <a:t>พระราชบัญญัติ</a:t>
            </a:r>
            <a:r>
              <a:rPr lang="th-TH" sz="4000" spc="-50" dirty="0">
                <a:latin typeface="+mj-lt"/>
                <a:ea typeface="+mj-ea"/>
                <a:cs typeface="+mj-cs"/>
              </a:rPr>
              <a:t>หอการค้า พ.ศ.</a:t>
            </a:r>
            <a:r>
              <a:rPr lang="th-TH" sz="4000" spc="-50" dirty="0" smtClean="0">
                <a:latin typeface="+mj-lt"/>
                <a:ea typeface="+mj-ea"/>
                <a:cs typeface="+mj-cs"/>
              </a:rPr>
              <a:t>2509</a:t>
            </a:r>
          </a:p>
          <a:p>
            <a:r>
              <a:rPr lang="th-TH" sz="4000" spc="-50" dirty="0">
                <a:latin typeface="+mj-lt"/>
                <a:ea typeface="+mj-ea"/>
                <a:cs typeface="+mj-cs"/>
              </a:rPr>
              <a:t>ประกาศของคณะปฏิวัติ ฉบับที่ 285  </a:t>
            </a:r>
            <a:r>
              <a:rPr lang="th-TH" sz="4000" spc="-50" dirty="0" err="1">
                <a:latin typeface="+mj-lt"/>
                <a:ea typeface="+mj-ea"/>
                <a:cs typeface="+mj-cs"/>
              </a:rPr>
              <a:t>พ.ศ</a:t>
            </a:r>
            <a:r>
              <a:rPr lang="th-TH" sz="4000" spc="-50" dirty="0">
                <a:latin typeface="+mj-lt"/>
                <a:ea typeface="+mj-ea"/>
                <a:cs typeface="+mj-cs"/>
              </a:rPr>
              <a:t> 2515</a:t>
            </a:r>
            <a:endParaRPr lang="en-US" sz="4000" spc="-5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556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65376" y="450375"/>
            <a:ext cx="10058400" cy="889000"/>
          </a:xfrm>
        </p:spPr>
        <p:txBody>
          <a:bodyPr>
            <a:normAutofit/>
          </a:bodyPr>
          <a:lstStyle/>
          <a:p>
            <a:pPr algn="ctr"/>
            <a:r>
              <a:rPr lang="th-TH" sz="4800" dirty="0"/>
              <a:t>ตารางอัตรา</a:t>
            </a:r>
            <a:r>
              <a:rPr lang="th-TH" dirty="0"/>
              <a:t>ค่าปรับ</a:t>
            </a:r>
            <a:r>
              <a:rPr lang="th-TH" dirty="0" smtClean="0"/>
              <a:t>กรมสรรพากร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76874" y="1274034"/>
            <a:ext cx="10412413" cy="1315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/>
              <a:t> </a:t>
            </a:r>
            <a:r>
              <a:rPr lang="th-TH" sz="3200" b="1" dirty="0" smtClean="0"/>
              <a:t>อัตราค่าปรับกรณียื่นงบการเงิน</a:t>
            </a:r>
            <a:r>
              <a:rPr lang="th-TH" sz="3200" b="1" dirty="0" smtClean="0"/>
              <a:t>ล่าช้า (ไม่กำหนดระยะเวลา) คือ 4,000 บาท + </a:t>
            </a:r>
            <a:r>
              <a:rPr lang="th-TH" sz="3200" b="1" dirty="0" smtClean="0"/>
              <a:t>ค่าปรับเงินเพิ่มตามจำนวนภาษีที่ต้องชำระ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58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88464" y="871671"/>
            <a:ext cx="10058400" cy="2450328"/>
          </a:xfrm>
        </p:spPr>
        <p:txBody>
          <a:bodyPr>
            <a:normAutofit fontScale="90000"/>
          </a:bodyPr>
          <a:lstStyle/>
          <a:p>
            <a:pPr algn="ctr"/>
            <a:r>
              <a:rPr lang="th-TH" sz="8000" dirty="0" smtClean="0"/>
              <a:t>จบ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หน้าที่ของกิจการในการยื่นงบการเงิน</a:t>
            </a:r>
            <a:br>
              <a:rPr lang="th-TH" dirty="0" smtClean="0"/>
            </a:br>
            <a:r>
              <a:rPr lang="th-TH" dirty="0" smtClean="0"/>
              <a:t>เรื่องงบการเงิน และ กำหนดเวลาในการยื่นงบการเงิน</a:t>
            </a:r>
            <a:endParaRPr lang="en-US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17776" y="2785929"/>
            <a:ext cx="10058400" cy="28249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sz="13300" dirty="0" smtClean="0"/>
              <a:t>บัญชี และ ภาษี </a:t>
            </a:r>
          </a:p>
          <a:p>
            <a:pPr algn="ctr"/>
            <a:endParaRPr lang="th-TH" sz="13300" dirty="0" smtClean="0"/>
          </a:p>
          <a:p>
            <a:pPr algn="ctr"/>
            <a:r>
              <a:rPr lang="th-TH" sz="13300" dirty="0" smtClean="0"/>
              <a:t>เรื่องง่ายๆ </a:t>
            </a:r>
            <a:endParaRPr lang="en-US" sz="13300" dirty="0"/>
          </a:p>
        </p:txBody>
      </p:sp>
    </p:spTree>
    <p:extLst>
      <p:ext uri="{BB962C8B-B14F-4D97-AF65-F5344CB8AC3E}">
        <p14:creationId xmlns:p14="http://schemas.microsoft.com/office/powerpoint/2010/main" val="575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3"/>
            <a:ext cx="10058400" cy="967297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งบการเงินคือ</a:t>
            </a:r>
            <a:r>
              <a:rPr lang="th-TH" dirty="0" smtClean="0"/>
              <a:t>อะไร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1635618"/>
            <a:ext cx="9293200" cy="643944"/>
          </a:xfrm>
        </p:spPr>
        <p:txBody>
          <a:bodyPr>
            <a:normAutofit/>
          </a:bodyPr>
          <a:lstStyle/>
          <a:p>
            <a:r>
              <a:rPr lang="th-TH" sz="3200" dirty="0" smtClean="0"/>
              <a:t>งบการเงิน คือ รายงานแสดงผลประกอบการของกิจการ </a:t>
            </a:r>
          </a:p>
          <a:p>
            <a:endParaRPr lang="en-US" sz="32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97904" y="4492580"/>
            <a:ext cx="10058400" cy="3963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3200" dirty="0" smtClean="0"/>
          </a:p>
          <a:p>
            <a:endParaRPr lang="en-US" sz="32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10784" y="2264536"/>
            <a:ext cx="9293200" cy="1496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500" dirty="0"/>
              <a:t>ซึ่งกิจการที่ต้องจัดทำงบการเงิน </a:t>
            </a:r>
            <a:r>
              <a:rPr lang="th-TH" sz="3500" dirty="0" smtClean="0"/>
              <a:t>คือ กิจการที่จดทะเบียนนิติบุคคล ได้แก่ </a:t>
            </a:r>
            <a:r>
              <a:rPr lang="th-TH" sz="3500" dirty="0"/>
              <a:t>ห้างหุ้นส่วนจดทะเบียน บริษัทจำกัด บริษัทมหาชน นิติบุคคลที่ตั้งขึ้นตามกฎหมายต่างประเทศ กิจการร่วมค้าตามประมวล</a:t>
            </a:r>
            <a:r>
              <a:rPr lang="th-TH" sz="3500" dirty="0" smtClean="0"/>
              <a:t>รัษฎากร</a:t>
            </a:r>
            <a:endParaRPr lang="en-US" dirty="0"/>
          </a:p>
          <a:p>
            <a:endParaRPr lang="en-US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21516" y="4593465"/>
            <a:ext cx="9293200" cy="1496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dirty="0" smtClean="0"/>
              <a:t>นางร่ำรวย ศรีสุข ขายของออนไลน์ ในชื่อของตัวเอง มีรายได้เดือนละ </a:t>
            </a:r>
            <a:r>
              <a:rPr lang="en-US" dirty="0" smtClean="0"/>
              <a:t>10</a:t>
            </a:r>
            <a:r>
              <a:rPr lang="en-US" sz="3200" dirty="0" smtClean="0"/>
              <a:t> </a:t>
            </a:r>
            <a:r>
              <a:rPr lang="th-TH" sz="3200" dirty="0" smtClean="0"/>
              <a:t>ล้าน นางร่ำรวย ศรีสุข ไม่ต้องยื่นงบการเงิน เพราะ ไม่ได้</a:t>
            </a:r>
            <a:r>
              <a:rPr lang="th-TH" sz="3200" dirty="0"/>
              <a:t>จดทะเบียนนิติ</a:t>
            </a:r>
            <a:r>
              <a:rPr lang="th-TH" sz="3200" dirty="0" smtClean="0"/>
              <a:t>บุคคล...นะจะบอกให้</a:t>
            </a:r>
          </a:p>
          <a:p>
            <a:endParaRPr lang="en-US" sz="3200" dirty="0"/>
          </a:p>
          <a:p>
            <a:endParaRPr lang="en-US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274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924569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งบการเงินที่ต้องจัดทำมี</a:t>
            </a:r>
            <a:r>
              <a:rPr lang="th-TH" dirty="0" smtClean="0"/>
              <a:t>อะไรบ้าง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8536" y="1790164"/>
            <a:ext cx="10058400" cy="1403797"/>
          </a:xfrm>
        </p:spPr>
        <p:txBody>
          <a:bodyPr>
            <a:normAutofit lnSpcReduction="10000"/>
          </a:bodyPr>
          <a:lstStyle/>
          <a:p>
            <a:r>
              <a:rPr lang="th-TH" sz="3200" dirty="0" smtClean="0"/>
              <a:t>ตามพระราชบัญญัติการบัญชี </a:t>
            </a:r>
            <a:r>
              <a:rPr lang="th-TH" sz="3200" dirty="0" err="1" smtClean="0"/>
              <a:t>พศ</a:t>
            </a:r>
            <a:r>
              <a:rPr lang="th-TH" sz="3200" dirty="0" smtClean="0"/>
              <a:t>. </a:t>
            </a:r>
            <a:r>
              <a:rPr lang="en-US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2543</a:t>
            </a: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3200" dirty="0" smtClean="0"/>
              <a:t>พระราชบัญญัติสมาคมการค้า พ.ศ.2509 และพระราชบัญญัติหอการค้า พ.ศ.2509 งบการเงินที่ต้องจัดทำจะแตกต่างกันไปตามประเภทนิติบุคคล</a:t>
            </a:r>
            <a:endParaRPr lang="th-TH" sz="3200" dirty="0"/>
          </a:p>
          <a:p>
            <a:endParaRPr lang="en-US" sz="32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00936" y="4660006"/>
            <a:ext cx="10058400" cy="9551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dirty="0" smtClean="0"/>
              <a:t>แต่หลักๆ แล้ว ประกอบด้วย งบดุล งบแสดงส่วนของผู้ถือหุ้น และงบกำไรขาดทุน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968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22" y="154548"/>
            <a:ext cx="10058400" cy="631064"/>
          </a:xfrm>
        </p:spPr>
        <p:txBody>
          <a:bodyPr>
            <a:normAutofit fontScale="90000"/>
          </a:bodyPr>
          <a:lstStyle/>
          <a:p>
            <a:r>
              <a:rPr lang="th-TH" dirty="0"/>
              <a:t>งบการเงินที่จัดทำตามประเภทนิติบุคคล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700377"/>
              </p:ext>
            </p:extLst>
          </p:nvPr>
        </p:nvGraphicFramePr>
        <p:xfrm>
          <a:off x="772733" y="759854"/>
          <a:ext cx="10856890" cy="5021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152"/>
                <a:gridCol w="1144789"/>
                <a:gridCol w="1144789"/>
                <a:gridCol w="1144789"/>
                <a:gridCol w="1144789"/>
                <a:gridCol w="1144789"/>
                <a:gridCol w="1144789"/>
                <a:gridCol w="1144789"/>
                <a:gridCol w="1312215"/>
              </a:tblGrid>
              <a:tr h="1048501">
                <a:tc>
                  <a:txBody>
                    <a:bodyPr/>
                    <a:lstStyle/>
                    <a:p>
                      <a:r>
                        <a:rPr lang="th-TH" dirty="0" smtClean="0"/>
                        <a:t>ประเภทธุรกิจ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งบแสดงฐานะการเงิน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งบกำไรขาดทุนแบบเบ็ดเสร็จ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งบกำไรขาดทุน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งบแสดงการเปลี่ยนแปลงของเจ้าของ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งบกระแสเงินสด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งบกรเงินรวม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หมายเหตุประกอบงบการเงิน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งบการเงินเปรียบเทียบกับปีก่อน</a:t>
                      </a:r>
                      <a:endParaRPr lang="en-US" dirty="0"/>
                    </a:p>
                  </a:txBody>
                  <a:tcPr/>
                </a:tc>
              </a:tr>
              <a:tr h="640425">
                <a:tc>
                  <a:txBody>
                    <a:bodyPr/>
                    <a:lstStyle/>
                    <a:p>
                      <a:r>
                        <a:rPr lang="th-TH" dirty="0" smtClean="0"/>
                        <a:t>ห้างหุ้นส่วนจดทะเบียน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/>
                </a:tc>
              </a:tr>
              <a:tr h="365957">
                <a:tc>
                  <a:txBody>
                    <a:bodyPr/>
                    <a:lstStyle/>
                    <a:p>
                      <a:r>
                        <a:rPr lang="th-TH" dirty="0" smtClean="0"/>
                        <a:t>บริษัทจำกัด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/>
                </a:tc>
              </a:tr>
              <a:tr h="640425">
                <a:tc>
                  <a:txBody>
                    <a:bodyPr/>
                    <a:lstStyle/>
                    <a:p>
                      <a:r>
                        <a:rPr lang="th-TH" dirty="0" smtClean="0"/>
                        <a:t>บริษัทมหาชน จำกัด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/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/>
                </a:tc>
              </a:tr>
              <a:tr h="678956">
                <a:tc>
                  <a:txBody>
                    <a:bodyPr/>
                    <a:lstStyle/>
                    <a:p>
                      <a:r>
                        <a:rPr lang="th-TH" dirty="0" smtClean="0"/>
                        <a:t>นิติบุคคลที่ตั้งขึ้นตามกฎหมายต่างประเทศ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/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/>
                </a:tc>
              </a:tr>
              <a:tr h="914893">
                <a:tc>
                  <a:txBody>
                    <a:bodyPr/>
                    <a:lstStyle/>
                    <a:p>
                      <a:r>
                        <a:rPr lang="th-TH" dirty="0" smtClean="0"/>
                        <a:t>กิจการร่วมค้าตามประมวลรัษฎากร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/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/>
                </a:tc>
              </a:tr>
              <a:tr h="365957"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สมาคมการค้า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5957">
                <a:tc>
                  <a:txBody>
                    <a:bodyPr/>
                    <a:lstStyle/>
                    <a:p>
                      <a:r>
                        <a:rPr lang="th-TH" dirty="0" smtClean="0"/>
                        <a:t>หอการค้า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5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922945" y="1358704"/>
            <a:ext cx="9998579" cy="153892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th-TH" sz="46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กิจการ</a:t>
            </a:r>
            <a:r>
              <a:rPr lang="th-TH" sz="4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ที่จดทะเบียนปีแรก รอบปีบัญชีแรก คือ ภายใน 12 เดือนนับจากวันจดทะเบียน (ดูจากหนังสือรับรองบริษัท) </a:t>
            </a:r>
            <a:endParaRPr lang="th-TH" sz="4600" b="1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76514" y="930812"/>
            <a:ext cx="9690555" cy="5861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80000"/>
              </a:lnSpc>
            </a:pPr>
            <a:r>
              <a:rPr lang="th-TH" sz="32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กำหนดเวลาในการ</a:t>
            </a:r>
            <a:r>
              <a:rPr lang="th-TH" sz="32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ยื่นงบการเงิน</a:t>
            </a:r>
            <a:endParaRPr lang="th-TH" sz="3200" b="1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6514" y="193466"/>
            <a:ext cx="9965672" cy="7373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dirty="0" smtClean="0"/>
              <a:t>นำส่งงบการเงินเมื่อไหร่</a:t>
            </a:r>
            <a:endParaRPr lang="en-US" sz="5400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576514" y="350520"/>
            <a:ext cx="9690555" cy="5861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80000"/>
              </a:lnSpc>
            </a:pPr>
            <a:endParaRPr lang="th-TH" sz="3200" b="1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728914" y="502920"/>
            <a:ext cx="9690555" cy="5861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80000"/>
              </a:lnSpc>
            </a:pPr>
            <a:endParaRPr lang="th-TH" sz="3200" b="1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474" t="27960" r="20100" b="35877"/>
          <a:stretch/>
        </p:blipFill>
        <p:spPr>
          <a:xfrm>
            <a:off x="1807773" y="2469736"/>
            <a:ext cx="8856073" cy="372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922946" y="1448301"/>
            <a:ext cx="9740900" cy="50085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th-TH" sz="32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กิจการ</a:t>
            </a: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ที่จดทะเบียนปีแรก รอบปีบัญชีแรก คือ ภายใน 12 เดือนนับจากวันจดทะเบียน (ดูจากหนังสือรับรองบริษัท) </a:t>
            </a:r>
            <a:endParaRPr lang="th-TH" sz="3200" b="1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เช่น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จดทะเบียน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 เมษายน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2556 ต้อง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ปิด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บัญชี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(ซึ่งคือการกำหนดรอบ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บัญชี หรือ 	วันสิ้นรอบบัญชี)  ปีแรก ภายใน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 เมษายน 2557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แต่ควรปิดบัญชี ให้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ตรงกับ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วัน	สิ้นเดือน เช่น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31 </a:t>
            </a:r>
            <a:r>
              <a:rPr lang="th-TH" sz="32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พค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30 </a:t>
            </a:r>
            <a:r>
              <a:rPr lang="th-TH" sz="32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มิย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.... จนถึง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31 </a:t>
            </a:r>
            <a:r>
              <a:rPr lang="th-TH" sz="32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มี</a:t>
            </a:r>
            <a:r>
              <a:rPr lang="th-TH" sz="32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ค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2557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เพื่อให้เกิดความสะดวกในการ	บันทึกบัญชี รายได้ รายจ่าย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เป็นรายเดือน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ซึ่ง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ต้องคำนวณ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จำนวน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เงินเป็นรายวันให้	ตรง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กับ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รอบ ระยะเวลาบัญชี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อยู่ระหว่างเดือน และ ในการนับวันที่จะยื่นภาษีนิติ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บุคคล </a:t>
            </a:r>
          </a:p>
          <a:p>
            <a:pPr marL="0" indent="0">
              <a:buNone/>
            </a:pPr>
            <a:r>
              <a:rPr lang="th-TH" sz="32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3200" b="1" u="sng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รอบบัญชี เมื่อได้กำหนดจากปีแรกแล้ว ต้องใช้เป็นรอบบัญชีในปีต่อๆไป จะ</a:t>
            </a:r>
            <a:r>
              <a:rPr lang="th-TH" sz="32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3200" b="1" u="sng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เปลี่ยนแปลงต้องขออนุมัติจากกรมพัฒนาธุรกิจการค้าและ กรมสรรพกร</a:t>
            </a:r>
          </a:p>
          <a:p>
            <a:pPr marL="0" indent="0">
              <a:buNone/>
            </a:pPr>
            <a:endParaRPr lang="th-TH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76514" y="930812"/>
            <a:ext cx="9690555" cy="5861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80000"/>
              </a:lnSpc>
            </a:pPr>
            <a:r>
              <a:rPr lang="th-TH" sz="32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กำหนดเวลาในการ</a:t>
            </a:r>
            <a:r>
              <a:rPr lang="th-TH" sz="32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ยื่นงบการเงิน</a:t>
            </a:r>
            <a:endParaRPr lang="th-TH" sz="3200" b="1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6514" y="193466"/>
            <a:ext cx="9965672" cy="7373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dirty="0" smtClean="0"/>
              <a:t>นำส่งงบการเงินเมื่อไหร่</a:t>
            </a:r>
            <a:endParaRPr lang="en-US" sz="5400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576514" y="350520"/>
            <a:ext cx="9690555" cy="5861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80000"/>
              </a:lnSpc>
            </a:pPr>
            <a:endParaRPr lang="th-TH" sz="3200" b="1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728914" y="502920"/>
            <a:ext cx="9690555" cy="5861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80000"/>
              </a:lnSpc>
            </a:pPr>
            <a:endParaRPr lang="th-TH" sz="3200" b="1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659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76514" y="1511104"/>
            <a:ext cx="9448800" cy="1753389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2"/>
            </a:pPr>
            <a:r>
              <a:rPr lang="th-TH" sz="32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กิจการที่ไม่ได้จดทะเบียนปีแรก รอบปีบัญชี จะสิ้นสุดเหมือนรอบปีบัญชีแรก คือ</a:t>
            </a:r>
          </a:p>
          <a:p>
            <a:pPr marL="0" indent="0">
              <a:buNone/>
            </a:pPr>
            <a:r>
              <a:rPr lang="th-TH" sz="32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     ทุกๆ 12 </a:t>
            </a: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เดือน (ดู</a:t>
            </a:r>
            <a:r>
              <a:rPr lang="th-TH" sz="32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จากวันสิ้นรอบบัญชีจาก</a:t>
            </a: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งบการเงินปีก่อน</a:t>
            </a:r>
            <a:r>
              <a:rPr lang="th-TH" sz="32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</a:p>
          <a:p>
            <a:pPr marL="0" indent="0">
              <a:buNone/>
            </a:pPr>
            <a:endParaRPr lang="th-TH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76514" y="930812"/>
            <a:ext cx="9690555" cy="5861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80000"/>
              </a:lnSpc>
            </a:pPr>
            <a:r>
              <a:rPr lang="th-TH" sz="32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กำหนดเวลาในการ</a:t>
            </a:r>
            <a:r>
              <a:rPr lang="th-TH" sz="32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ยื่นงบการเงิน</a:t>
            </a:r>
            <a:endParaRPr lang="th-TH" sz="3200" b="1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6514" y="193466"/>
            <a:ext cx="9965672" cy="7373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dirty="0" smtClean="0"/>
              <a:t>นำส่งงบการเงินเมื่อไหร่</a:t>
            </a:r>
            <a:endParaRPr lang="en-US" sz="5400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576514" y="350520"/>
            <a:ext cx="9690555" cy="5861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80000"/>
              </a:lnSpc>
            </a:pPr>
            <a:endParaRPr lang="th-TH" sz="3200" b="1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728914" y="502920"/>
            <a:ext cx="9690555" cy="5861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80000"/>
              </a:lnSpc>
            </a:pPr>
            <a:endParaRPr lang="th-TH" sz="3200" b="1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979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76514" y="193466"/>
            <a:ext cx="9965672" cy="7373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dirty="0" smtClean="0"/>
              <a:t>ตัวอย่างงบการเงิน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6067512" y="3651722"/>
            <a:ext cx="1042587" cy="213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4204531" y="4186015"/>
            <a:ext cx="759150" cy="240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3955278" y="4708162"/>
            <a:ext cx="1112378" cy="240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3955278" y="4984279"/>
            <a:ext cx="1112378" cy="240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6348100" y="4734189"/>
            <a:ext cx="1223474" cy="214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6348100" y="5038736"/>
            <a:ext cx="1223474" cy="214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333" y="1019618"/>
            <a:ext cx="6610646" cy="439874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762333" y="1745873"/>
            <a:ext cx="1816515" cy="414382"/>
          </a:xfrm>
          <a:prstGeom prst="ellipse">
            <a:avLst/>
          </a:prstGeom>
          <a:noFill/>
          <a:ln w="63500" cmpd="sng">
            <a:solidFill>
              <a:srgbClr val="FF0000">
                <a:alpha val="8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07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3862</TotalTime>
  <Words>1021</Words>
  <Application>Microsoft Office PowerPoint</Application>
  <PresentationFormat>Widescreen</PresentationFormat>
  <Paragraphs>151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Angsana New</vt:lpstr>
      <vt:lpstr>AngsanaUPC</vt:lpstr>
      <vt:lpstr>Arial</vt:lpstr>
      <vt:lpstr>Calibri</vt:lpstr>
      <vt:lpstr>Calibri Light</vt:lpstr>
      <vt:lpstr>Cordia New</vt:lpstr>
      <vt:lpstr>Microsoft Sans Serif</vt:lpstr>
      <vt:lpstr>Wingdings</vt:lpstr>
      <vt:lpstr>Retrospect</vt:lpstr>
      <vt:lpstr> เจ้าของธุรกิจ  มีหน้าที่ต้องปิดบัญชีและยื่นงบการเงิน</vt:lpstr>
      <vt:lpstr>กฏหมายที่เกี่ยวข้องกับการนำส่งงบการเงิน</vt:lpstr>
      <vt:lpstr>งบการเงินคืออะไร</vt:lpstr>
      <vt:lpstr>งบการเงินที่ต้องจัดทำมีอะไรบ้าง</vt:lpstr>
      <vt:lpstr>งบการเงินที่จัดทำตามประเภทนิติบุคคล</vt:lpstr>
      <vt:lpstr>PowerPoint Presentation</vt:lpstr>
      <vt:lpstr>PowerPoint Presentation</vt:lpstr>
      <vt:lpstr>PowerPoint Presentation</vt:lpstr>
      <vt:lpstr>PowerPoint Presentation</vt:lpstr>
      <vt:lpstr>นำส่งงบการเงินเมื่อไหร่ และ ส่งให้ใคร (สำหรับห้างหุ้นส่วนจำกัด และ บริษัท จำกัด)</vt:lpstr>
      <vt:lpstr>PowerPoint Presentation</vt:lpstr>
      <vt:lpstr>PowerPoint Presentation</vt:lpstr>
      <vt:lpstr>PowerPoint Presentation</vt:lpstr>
      <vt:lpstr>งบการเงินจะต้องผ่านการตรวจสอบโดยผู้สอบบัญชี</vt:lpstr>
      <vt:lpstr>งบการเงินจะต้องผ่านการตรวจสอบโดยผู้สอบบัญชี</vt:lpstr>
      <vt:lpstr>งบการเงินจะต้องผ่านการตรวจสอบโดยผู้สอบบัญชี</vt:lpstr>
      <vt:lpstr>ตารางอัตราค่าปรับกรมพัฒนาธุรกิจการค้า</vt:lpstr>
      <vt:lpstr>ตารางอัตราค่าปรับกรมพัฒนาธุรกิจการค้า</vt:lpstr>
      <vt:lpstr>ตารางอัตราค่าปรับกรมพัฒนาธุรกิจการค้า</vt:lpstr>
      <vt:lpstr>ตารางอัตราค่าปรับกรมสรรพากร</vt:lpstr>
      <vt:lpstr>จบ  หน้าที่ของกิจการในการยื่นงบการเงิน เรื่องงบการเงิน และ กำหนดเวลาในการยื่นงบการเงิน</vt:lpstr>
    </vt:vector>
  </TitlesOfParts>
  <Company>SAIC MOTOR - CP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เจ้าของธุรกิจ ต้องยื่นงบการเงิน</dc:title>
  <dc:creator>Rongtam, Narudee</dc:creator>
  <cp:lastModifiedBy>Noon</cp:lastModifiedBy>
  <cp:revision>48</cp:revision>
  <dcterms:created xsi:type="dcterms:W3CDTF">2018-04-06T06:06:33Z</dcterms:created>
  <dcterms:modified xsi:type="dcterms:W3CDTF">2018-09-27T20:02:47Z</dcterms:modified>
</cp:coreProperties>
</file>